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3" r:id="rId4"/>
    <p:sldId id="259" r:id="rId5"/>
    <p:sldId id="260" r:id="rId6"/>
    <p:sldId id="262" r:id="rId7"/>
    <p:sldId id="264" r:id="rId8"/>
    <p:sldId id="265" r:id="rId9"/>
    <p:sldId id="266" r:id="rId10"/>
    <p:sldId id="261" r:id="rId11"/>
    <p:sldId id="267" r:id="rId12"/>
    <p:sldId id="268" r:id="rId13"/>
    <p:sldId id="269" r:id="rId14"/>
    <p:sldId id="273" r:id="rId15"/>
    <p:sldId id="275" r:id="rId16"/>
    <p:sldId id="271" r:id="rId17"/>
    <p:sldId id="272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3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C06E70-7251-034D-81C9-9C370860455D}" type="datetimeFigureOut">
              <a:rPr lang="en-US" smtClean="0"/>
              <a:t>2/16/19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6EE75-4F5D-0B43-9573-F60D1D3D1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25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56EE75-4F5D-0B43-9573-F60D1D3D1E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9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0024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199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4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636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638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308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42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791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6786E-2A0C-824E-8681-FB740B1AA01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90AE9-0919-6449-A66F-574C42D576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52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66" y="626078"/>
            <a:ext cx="3693273" cy="694207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b="1" spc="-7" dirty="0" smtClean="0"/>
              <a:t>Lauren</a:t>
            </a:r>
            <a:r>
              <a:rPr lang="en-US" b="1" spc="-7" dirty="0" smtClean="0"/>
              <a:t> Blake</a:t>
            </a:r>
            <a:endParaRPr b="1" spc="-7" dirty="0"/>
          </a:p>
        </p:txBody>
      </p:sp>
      <p:sp>
        <p:nvSpPr>
          <p:cNvPr id="3" name="object 3"/>
          <p:cNvSpPr/>
          <p:nvPr/>
        </p:nvSpPr>
        <p:spPr>
          <a:xfrm>
            <a:off x="6838467" y="203201"/>
            <a:ext cx="5251933" cy="340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4" name="object 4"/>
          <p:cNvSpPr/>
          <p:nvPr/>
        </p:nvSpPr>
        <p:spPr>
          <a:xfrm>
            <a:off x="415600" y="1750100"/>
            <a:ext cx="6137800" cy="4758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4662368" y="31893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5">
                <a:moveTo>
                  <a:pt x="180773" y="109777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3" y="109777"/>
                </a:lnTo>
                <a:close/>
              </a:path>
              <a:path w="292735" h="287655">
                <a:moveTo>
                  <a:pt x="55862" y="287399"/>
                </a:moveTo>
                <a:lnTo>
                  <a:pt x="90387" y="177622"/>
                </a:lnTo>
                <a:lnTo>
                  <a:pt x="0" y="109776"/>
                </a:lnTo>
                <a:lnTo>
                  <a:pt x="292497" y="109777"/>
                </a:lnTo>
                <a:lnTo>
                  <a:pt x="202111" y="177622"/>
                </a:lnTo>
                <a:lnTo>
                  <a:pt x="215298" y="219552"/>
                </a:lnTo>
                <a:lnTo>
                  <a:pt x="146249" y="219552"/>
                </a:lnTo>
                <a:lnTo>
                  <a:pt x="55862" y="287399"/>
                </a:lnTo>
                <a:close/>
              </a:path>
              <a:path w="292735" h="287655">
                <a:moveTo>
                  <a:pt x="292497" y="109777"/>
                </a:moveTo>
                <a:lnTo>
                  <a:pt x="180773" y="109777"/>
                </a:lnTo>
                <a:lnTo>
                  <a:pt x="292498" y="109776"/>
                </a:lnTo>
                <a:close/>
              </a:path>
              <a:path w="292735" h="287655">
                <a:moveTo>
                  <a:pt x="236636" y="287399"/>
                </a:moveTo>
                <a:lnTo>
                  <a:pt x="146249" y="219552"/>
                </a:lnTo>
                <a:lnTo>
                  <a:pt x="215298" y="219552"/>
                </a:lnTo>
                <a:lnTo>
                  <a:pt x="236636" y="287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4662368" y="31893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5">
                <a:moveTo>
                  <a:pt x="0" y="109776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3" y="109777"/>
                </a:lnTo>
                <a:lnTo>
                  <a:pt x="292498" y="109776"/>
                </a:lnTo>
                <a:lnTo>
                  <a:pt x="202111" y="177622"/>
                </a:lnTo>
                <a:lnTo>
                  <a:pt x="236636" y="287399"/>
                </a:lnTo>
                <a:lnTo>
                  <a:pt x="146249" y="219552"/>
                </a:lnTo>
                <a:lnTo>
                  <a:pt x="55862" y="287399"/>
                </a:lnTo>
                <a:lnTo>
                  <a:pt x="90387" y="177622"/>
                </a:lnTo>
                <a:lnTo>
                  <a:pt x="0" y="109776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3646368" y="43069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4">
                <a:moveTo>
                  <a:pt x="180774" y="109777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4" y="109777"/>
                </a:lnTo>
                <a:close/>
              </a:path>
              <a:path w="292735" h="287654">
                <a:moveTo>
                  <a:pt x="55862" y="287399"/>
                </a:moveTo>
                <a:lnTo>
                  <a:pt x="90388" y="177622"/>
                </a:lnTo>
                <a:lnTo>
                  <a:pt x="0" y="109776"/>
                </a:lnTo>
                <a:lnTo>
                  <a:pt x="292497" y="109777"/>
                </a:lnTo>
                <a:lnTo>
                  <a:pt x="202111" y="177622"/>
                </a:lnTo>
                <a:lnTo>
                  <a:pt x="215298" y="219552"/>
                </a:lnTo>
                <a:lnTo>
                  <a:pt x="146249" y="219552"/>
                </a:lnTo>
                <a:lnTo>
                  <a:pt x="55862" y="287399"/>
                </a:lnTo>
                <a:close/>
              </a:path>
              <a:path w="292735" h="287654">
                <a:moveTo>
                  <a:pt x="292497" y="109777"/>
                </a:moveTo>
                <a:lnTo>
                  <a:pt x="180774" y="109777"/>
                </a:lnTo>
                <a:lnTo>
                  <a:pt x="292499" y="109776"/>
                </a:lnTo>
                <a:close/>
              </a:path>
              <a:path w="292735" h="287654">
                <a:moveTo>
                  <a:pt x="236636" y="287399"/>
                </a:moveTo>
                <a:lnTo>
                  <a:pt x="146249" y="219552"/>
                </a:lnTo>
                <a:lnTo>
                  <a:pt x="215298" y="219552"/>
                </a:lnTo>
                <a:lnTo>
                  <a:pt x="236636" y="287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8" name="object 8"/>
          <p:cNvSpPr/>
          <p:nvPr/>
        </p:nvSpPr>
        <p:spPr>
          <a:xfrm>
            <a:off x="3646368" y="43069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4">
                <a:moveTo>
                  <a:pt x="0" y="109776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4" y="109777"/>
                </a:lnTo>
                <a:lnTo>
                  <a:pt x="292499" y="109776"/>
                </a:lnTo>
                <a:lnTo>
                  <a:pt x="202111" y="177622"/>
                </a:lnTo>
                <a:lnTo>
                  <a:pt x="236636" y="287399"/>
                </a:lnTo>
                <a:lnTo>
                  <a:pt x="146249" y="219552"/>
                </a:lnTo>
                <a:lnTo>
                  <a:pt x="55862" y="287399"/>
                </a:lnTo>
                <a:lnTo>
                  <a:pt x="90388" y="177622"/>
                </a:lnTo>
                <a:lnTo>
                  <a:pt x="0" y="109776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9" name="object 9"/>
          <p:cNvSpPr/>
          <p:nvPr/>
        </p:nvSpPr>
        <p:spPr>
          <a:xfrm>
            <a:off x="2325568" y="33925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5">
                <a:moveTo>
                  <a:pt x="180774" y="109777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4" y="109777"/>
                </a:lnTo>
                <a:close/>
              </a:path>
              <a:path w="292735" h="287655">
                <a:moveTo>
                  <a:pt x="55862" y="287399"/>
                </a:moveTo>
                <a:lnTo>
                  <a:pt x="90388" y="177622"/>
                </a:lnTo>
                <a:lnTo>
                  <a:pt x="0" y="109776"/>
                </a:lnTo>
                <a:lnTo>
                  <a:pt x="292498" y="109777"/>
                </a:lnTo>
                <a:lnTo>
                  <a:pt x="202111" y="177622"/>
                </a:lnTo>
                <a:lnTo>
                  <a:pt x="215298" y="219552"/>
                </a:lnTo>
                <a:lnTo>
                  <a:pt x="146249" y="219552"/>
                </a:lnTo>
                <a:lnTo>
                  <a:pt x="55862" y="287399"/>
                </a:lnTo>
                <a:close/>
              </a:path>
              <a:path w="292735" h="287655">
                <a:moveTo>
                  <a:pt x="292498" y="109777"/>
                </a:moveTo>
                <a:lnTo>
                  <a:pt x="180774" y="109777"/>
                </a:lnTo>
                <a:lnTo>
                  <a:pt x="292499" y="109776"/>
                </a:lnTo>
                <a:close/>
              </a:path>
              <a:path w="292735" h="287655">
                <a:moveTo>
                  <a:pt x="236636" y="287399"/>
                </a:moveTo>
                <a:lnTo>
                  <a:pt x="146249" y="219552"/>
                </a:lnTo>
                <a:lnTo>
                  <a:pt x="215298" y="219552"/>
                </a:lnTo>
                <a:lnTo>
                  <a:pt x="236636" y="28739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0" name="object 10"/>
          <p:cNvSpPr/>
          <p:nvPr/>
        </p:nvSpPr>
        <p:spPr>
          <a:xfrm>
            <a:off x="2325568" y="3392533"/>
            <a:ext cx="390313" cy="383540"/>
          </a:xfrm>
          <a:custGeom>
            <a:avLst/>
            <a:gdLst/>
            <a:ahLst/>
            <a:cxnLst/>
            <a:rect l="l" t="t" r="r" b="b"/>
            <a:pathLst>
              <a:path w="292735" h="287655">
                <a:moveTo>
                  <a:pt x="0" y="109776"/>
                </a:moveTo>
                <a:lnTo>
                  <a:pt x="111725" y="109777"/>
                </a:lnTo>
                <a:lnTo>
                  <a:pt x="146249" y="0"/>
                </a:lnTo>
                <a:lnTo>
                  <a:pt x="180774" y="109777"/>
                </a:lnTo>
                <a:lnTo>
                  <a:pt x="292499" y="109776"/>
                </a:lnTo>
                <a:lnTo>
                  <a:pt x="202111" y="177622"/>
                </a:lnTo>
                <a:lnTo>
                  <a:pt x="236636" y="287399"/>
                </a:lnTo>
                <a:lnTo>
                  <a:pt x="146249" y="219552"/>
                </a:lnTo>
                <a:lnTo>
                  <a:pt x="55862" y="287399"/>
                </a:lnTo>
                <a:lnTo>
                  <a:pt x="90388" y="177622"/>
                </a:lnTo>
                <a:lnTo>
                  <a:pt x="0" y="109776"/>
                </a:lnTo>
                <a:close/>
              </a:path>
            </a:pathLst>
          </a:custGeom>
          <a:ln w="952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1" name="object 11"/>
          <p:cNvSpPr/>
          <p:nvPr/>
        </p:nvSpPr>
        <p:spPr>
          <a:xfrm>
            <a:off x="8028797" y="4083534"/>
            <a:ext cx="3525737" cy="2017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12" name="TextBox 11"/>
          <p:cNvSpPr txBox="1"/>
          <p:nvPr/>
        </p:nvSpPr>
        <p:spPr>
          <a:xfrm>
            <a:off x="9162596" y="6362156"/>
            <a:ext cx="22526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@</a:t>
            </a:r>
            <a:r>
              <a:rPr lang="en-US" sz="2200" dirty="0" err="1" smtClean="0"/>
              <a:t>Lauren_E_Blake</a:t>
            </a:r>
            <a:endParaRPr lang="en-US" sz="22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108" y="6322895"/>
            <a:ext cx="602488" cy="50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4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9" y="888269"/>
            <a:ext cx="3987456" cy="3016485"/>
          </a:xfr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-329184" y="-257728"/>
            <a:ext cx="12850368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Good </a:t>
            </a:r>
            <a:r>
              <a:rPr lang="en-US" sz="3200" b="1" smtClean="0">
                <a:latin typeface="Arial" charset="0"/>
                <a:ea typeface="Arial" charset="0"/>
                <a:cs typeface="Arial" charset="0"/>
              </a:rPr>
              <a:t>news: get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help from l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ots 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of great </a:t>
            </a:r>
            <a:r>
              <a:rPr lang="en-US" sz="3200" b="1" dirty="0" err="1" smtClean="0">
                <a:latin typeface="Arial" charset="0"/>
                <a:ea typeface="Arial" charset="0"/>
                <a:cs typeface="Arial" charset="0"/>
              </a:rPr>
              <a:t>labmates</a:t>
            </a:r>
            <a:r>
              <a:rPr lang="en-US" sz="3200" b="1" dirty="0" smtClean="0">
                <a:latin typeface="Arial" charset="0"/>
                <a:ea typeface="Arial" charset="0"/>
                <a:cs typeface="Arial" charset="0"/>
              </a:rPr>
              <a:t>/collaborators!</a:t>
            </a:r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39" y="3904754"/>
            <a:ext cx="4039151" cy="2994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117" y="1067835"/>
            <a:ext cx="3324584" cy="53951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622" y="1761951"/>
            <a:ext cx="3934630" cy="428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87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25573"/>
            <a:ext cx="10515600" cy="1325563"/>
          </a:xfrm>
        </p:spPr>
        <p:txBody>
          <a:bodyPr/>
          <a:lstStyle/>
          <a:p>
            <a:pPr algn="ctr"/>
            <a:r>
              <a:rPr lang="en-US" b="1" dirty="0" smtClean="0"/>
              <a:t>What do eating disorders and NASA have in common?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404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Consequences of space flight (microgravity) on humans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13" y="1690688"/>
            <a:ext cx="2815371" cy="5028093"/>
          </a:xfrm>
        </p:spPr>
      </p:pic>
    </p:spTree>
    <p:extLst>
      <p:ext uri="{BB962C8B-B14F-4D97-AF65-F5344CB8AC3E}">
        <p14:creationId xmlns:p14="http://schemas.microsoft.com/office/powerpoint/2010/main" val="1409721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944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/>
              <a:t>Consequences of space flight (microgravity) on humans overlap some of th</a:t>
            </a:r>
            <a:r>
              <a:rPr lang="en-US" b="1" dirty="0" smtClean="0"/>
              <a:t>e medical consequences of anorexia nervosa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213" y="1690688"/>
            <a:ext cx="2815371" cy="5028093"/>
          </a:xfrm>
        </p:spPr>
      </p:pic>
    </p:spTree>
    <p:extLst>
      <p:ext uri="{BB962C8B-B14F-4D97-AF65-F5344CB8AC3E}">
        <p14:creationId xmlns:p14="http://schemas.microsoft.com/office/powerpoint/2010/main" val="1355053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Unique problem common to both groups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Want to develop treatment that helps astronauts/individuals in the hospital increase muscle mass and bone density without burning a lot of calories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52" y="2886740"/>
            <a:ext cx="6925056" cy="378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4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467" y="625570"/>
            <a:ext cx="9740069" cy="532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74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You also have access to NASA data!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26" y="2572512"/>
            <a:ext cx="6183937" cy="3469514"/>
          </a:xfrm>
        </p:spPr>
      </p:pic>
      <p:sp>
        <p:nvSpPr>
          <p:cNvPr id="5" name="TextBox 4"/>
          <p:cNvSpPr txBox="1"/>
          <p:nvPr/>
        </p:nvSpPr>
        <p:spPr>
          <a:xfrm>
            <a:off x="1377696" y="6291072"/>
            <a:ext cx="356155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https://</a:t>
            </a:r>
            <a:r>
              <a:rPr lang="en-US" sz="2500" dirty="0" err="1" smtClean="0"/>
              <a:t>genelab.nasa.gov</a:t>
            </a:r>
            <a:r>
              <a:rPr lang="en-US" sz="2500" dirty="0" smtClean="0"/>
              <a:t>/</a:t>
            </a:r>
            <a:endParaRPr lang="en-US" sz="25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463" y="2914784"/>
            <a:ext cx="5852160" cy="325176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4767" y="6291072"/>
            <a:ext cx="311078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500" dirty="0" smtClean="0"/>
              <a:t>https://</a:t>
            </a:r>
            <a:r>
              <a:rPr lang="en-US" sz="2500" dirty="0" err="1" smtClean="0"/>
              <a:t>data.nasa.gov</a:t>
            </a:r>
            <a:r>
              <a:rPr lang="en-US" sz="2500" dirty="0" smtClean="0"/>
              <a:t>/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1010201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smtClean="0"/>
              <a:t>Activity using NASA data: What is the effect of space flight on human hearts?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937544"/>
            <a:ext cx="9321800" cy="4127500"/>
          </a:xfrm>
        </p:spPr>
      </p:pic>
    </p:spTree>
    <p:extLst>
      <p:ext uri="{BB962C8B-B14F-4D97-AF65-F5344CB8AC3E}">
        <p14:creationId xmlns:p14="http://schemas.microsoft.com/office/powerpoint/2010/main" val="960394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Astronauts that have been in flight for 9 or 15 days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73568"/>
            <a:ext cx="4129852" cy="4539424"/>
          </a:xfrm>
        </p:spPr>
      </p:pic>
      <p:sp>
        <p:nvSpPr>
          <p:cNvPr id="5" name="TextBox 4"/>
          <p:cNvSpPr txBox="1"/>
          <p:nvPr/>
        </p:nvSpPr>
        <p:spPr>
          <a:xfrm>
            <a:off x="5669281" y="1207008"/>
            <a:ext cx="6010656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b="1" dirty="0" smtClean="0"/>
              <a:t>Heart rate (HR)- </a:t>
            </a:r>
            <a:r>
              <a:rPr lang="en-US" sz="2500" dirty="0" smtClean="0"/>
              <a:t>measure of </a:t>
            </a:r>
            <a:r>
              <a:rPr lang="en-US" sz="2500" dirty="0"/>
              <a:t>heart function </a:t>
            </a:r>
            <a:r>
              <a:rPr lang="en-US" sz="2500" dirty="0" smtClean="0"/>
              <a:t>and cardiovascular fitness</a:t>
            </a:r>
          </a:p>
          <a:p>
            <a:r>
              <a:rPr lang="en-US" sz="2500" b="1" dirty="0" smtClean="0"/>
              <a:t>Mean arterial pressure (MAP)- </a:t>
            </a:r>
            <a:r>
              <a:rPr lang="en-US" sz="2500" dirty="0"/>
              <a:t>average pressure in a patient’s arteries during one cardiac cycle</a:t>
            </a:r>
            <a:endParaRPr lang="en-US" sz="2500" dirty="0" smtClean="0"/>
          </a:p>
          <a:p>
            <a:r>
              <a:rPr lang="en-US" sz="2500" b="1" dirty="0" smtClean="0"/>
              <a:t>Stroke volume (SV)- </a:t>
            </a:r>
            <a:r>
              <a:rPr lang="en-US" sz="2500" dirty="0"/>
              <a:t>volume of blood pumped from the left ventricle per beat.</a:t>
            </a:r>
            <a:endParaRPr lang="en-US" sz="2500" dirty="0" smtClean="0"/>
          </a:p>
          <a:p>
            <a:r>
              <a:rPr lang="en-US" sz="2500" b="1" dirty="0" smtClean="0"/>
              <a:t>Functional residual capacity (FRC)-</a:t>
            </a:r>
            <a:r>
              <a:rPr lang="en-US" sz="2500" b="1" dirty="0"/>
              <a:t> </a:t>
            </a:r>
            <a:r>
              <a:rPr lang="en-US" sz="2500" b="1" dirty="0" smtClean="0"/>
              <a:t> </a:t>
            </a:r>
            <a:r>
              <a:rPr lang="en-US" sz="2500" dirty="0" smtClean="0"/>
              <a:t>volume </a:t>
            </a:r>
            <a:r>
              <a:rPr lang="en-US" sz="2500" dirty="0"/>
              <a:t>of air present in the lungs at the end of passive expiration.</a:t>
            </a:r>
            <a:endParaRPr lang="en-US" sz="2500" dirty="0" smtClean="0"/>
          </a:p>
          <a:p>
            <a:r>
              <a:rPr lang="en-US" sz="2500" b="1" dirty="0" smtClean="0"/>
              <a:t>Cardiac output (Q)- </a:t>
            </a:r>
            <a:r>
              <a:rPr lang="en-US" sz="2500" dirty="0"/>
              <a:t>is the product of the heart rate (HR), or the number of heart beats per minute (bpm), and the stroke volume (SV)</a:t>
            </a:r>
          </a:p>
        </p:txBody>
      </p:sp>
    </p:spTree>
    <p:extLst>
      <p:ext uri="{BB962C8B-B14F-4D97-AF65-F5344CB8AC3E}">
        <p14:creationId xmlns:p14="http://schemas.microsoft.com/office/powerpoint/2010/main" val="2027630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0274" y="521750"/>
            <a:ext cx="4269740" cy="2045859"/>
          </a:xfrm>
          <a:prstGeom prst="rect">
            <a:avLst/>
          </a:prstGeom>
        </p:spPr>
        <p:txBody>
          <a:bodyPr vert="horz" wrap="square" lIns="0" tIns="14393" rIns="0" bIns="0" rtlCol="0" anchor="ctr">
            <a:spAutoFit/>
          </a:bodyPr>
          <a:lstStyle/>
          <a:p>
            <a:pPr marL="16086" marR="6773" algn="ctr">
              <a:lnSpc>
                <a:spcPct val="100400"/>
              </a:lnSpc>
              <a:spcBef>
                <a:spcPts val="113"/>
              </a:spcBef>
            </a:pPr>
            <a:r>
              <a:rPr b="1" spc="-7" dirty="0"/>
              <a:t>How does </a:t>
            </a:r>
            <a:r>
              <a:rPr b="1" dirty="0"/>
              <a:t>the</a:t>
            </a:r>
            <a:r>
              <a:rPr b="1" spc="-133" dirty="0"/>
              <a:t> </a:t>
            </a:r>
            <a:r>
              <a:rPr b="1" dirty="0"/>
              <a:t>food  </a:t>
            </a:r>
            <a:r>
              <a:rPr b="1" spc="-7" dirty="0"/>
              <a:t>we eat impact our  health</a:t>
            </a:r>
            <a:r>
              <a:rPr b="1" spc="-7" dirty="0" smtClean="0"/>
              <a:t>?</a:t>
            </a:r>
            <a:endParaRPr b="1" spc="-7" dirty="0"/>
          </a:p>
        </p:txBody>
      </p:sp>
      <p:sp>
        <p:nvSpPr>
          <p:cNvPr id="3" name="object 3"/>
          <p:cNvSpPr/>
          <p:nvPr/>
        </p:nvSpPr>
        <p:spPr>
          <a:xfrm>
            <a:off x="5998534" y="32333"/>
            <a:ext cx="4893532" cy="385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5" name="object 5"/>
          <p:cNvSpPr/>
          <p:nvPr/>
        </p:nvSpPr>
        <p:spPr>
          <a:xfrm>
            <a:off x="5910022" y="3989033"/>
            <a:ext cx="1367841" cy="2811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7588967" y="4094733"/>
            <a:ext cx="3536301" cy="2560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400"/>
          </a:p>
        </p:txBody>
      </p:sp>
      <p:sp>
        <p:nvSpPr>
          <p:cNvPr id="7" name="object 4"/>
          <p:cNvSpPr/>
          <p:nvPr/>
        </p:nvSpPr>
        <p:spPr>
          <a:xfrm>
            <a:off x="767698" y="3572256"/>
            <a:ext cx="1646318" cy="21599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5"/>
          <p:cNvSpPr/>
          <p:nvPr/>
        </p:nvSpPr>
        <p:spPr>
          <a:xfrm>
            <a:off x="2905816" y="3572256"/>
            <a:ext cx="1984198" cy="20299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extBox 8"/>
          <p:cNvSpPr txBox="1"/>
          <p:nvPr/>
        </p:nvSpPr>
        <p:spPr>
          <a:xfrm>
            <a:off x="223425" y="5864352"/>
            <a:ext cx="506343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Ms. Valerie </a:t>
            </a:r>
            <a:r>
              <a:rPr lang="en-US" sz="2200" dirty="0" err="1" smtClean="0"/>
              <a:t>Lechtanski</a:t>
            </a:r>
            <a:r>
              <a:rPr lang="en-US" sz="2200" dirty="0" smtClean="0"/>
              <a:t>   Dr. Terri </a:t>
            </a:r>
            <a:r>
              <a:rPr lang="en-US" sz="2200" dirty="0" err="1" smtClean="0"/>
              <a:t>Camesano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43756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8827008" y="517852"/>
            <a:ext cx="2969275" cy="3347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74" y="4058638"/>
            <a:ext cx="2690543" cy="258616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5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7988808" cy="1325563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How does genetics influence disease susceptibility and severity?</a:t>
            </a:r>
            <a:endParaRPr lang="en-US" b="1" dirty="0"/>
          </a:p>
        </p:txBody>
      </p:sp>
      <p:sp>
        <p:nvSpPr>
          <p:cNvPr id="3" name="object 2"/>
          <p:cNvSpPr/>
          <p:nvPr/>
        </p:nvSpPr>
        <p:spPr>
          <a:xfrm>
            <a:off x="8827008" y="517852"/>
            <a:ext cx="2969275" cy="3347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08" y="2191738"/>
            <a:ext cx="8623300" cy="186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374" y="4058638"/>
            <a:ext cx="2690543" cy="2586169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67" y="4152819"/>
            <a:ext cx="4342397" cy="24919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84064" y="4383150"/>
            <a:ext cx="342595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altLang="en-US" b="1" dirty="0" smtClean="0">
                <a:latin typeface="Arial" charset="0"/>
              </a:rPr>
              <a:t>The yellow fever case mortality rates demonstrate a skew toward populations of European ancestry that is stronger than </a:t>
            </a:r>
            <a:r>
              <a:rPr lang="en-GB" altLang="en-US" b="1" smtClean="0">
                <a:latin typeface="Arial" charset="0"/>
              </a:rPr>
              <a:t>other infectious diseases/causes of death at the time. </a:t>
            </a:r>
            <a:endParaRPr lang="en-GB" altLang="en-US" b="1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7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813" y="175939"/>
            <a:ext cx="8481849" cy="6415758"/>
          </a:xfrm>
        </p:spPr>
      </p:pic>
    </p:spTree>
    <p:extLst>
      <p:ext uri="{BB962C8B-B14F-4D97-AF65-F5344CB8AC3E}">
        <p14:creationId xmlns:p14="http://schemas.microsoft.com/office/powerpoint/2010/main" val="13239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9704" y="0"/>
            <a:ext cx="10515600" cy="1325563"/>
          </a:xfrm>
        </p:spPr>
        <p:txBody>
          <a:bodyPr/>
          <a:lstStyle/>
          <a:p>
            <a:r>
              <a:rPr lang="en-US" dirty="0" smtClean="0"/>
              <a:t>The genetic underpinnings of eating disorders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55520"/>
            <a:ext cx="10515600" cy="4839369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Eating disorders- Illnesses in which individuals experience severe disturbances in their eating behaviors, and related thoughts and emotions</a:t>
            </a:r>
          </a:p>
          <a:p>
            <a:pPr lvl="1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Anorexia nervosa (AN)-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Restriction of energy intake leading to a significantly low body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weight; intense fear of gaining weight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Affect people of all genders, ages, races, ethnicities, body shapes and weights, sexual orientations, and socioeconomic statuses 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bject 5"/>
          <p:cNvSpPr/>
          <p:nvPr/>
        </p:nvSpPr>
        <p:spPr>
          <a:xfrm>
            <a:off x="8325272" y="1154240"/>
            <a:ext cx="1516774" cy="1516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515" y="1107276"/>
            <a:ext cx="1572523" cy="156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4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1087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utritional rehabilitation for individuals with AN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536" y="1825625"/>
            <a:ext cx="8241792" cy="4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58784" y="1825625"/>
            <a:ext cx="3367052" cy="4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536" y="1868098"/>
            <a:ext cx="8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Hospital admission (60-70% of IBW)                Hospital discharge (80-85% IBW)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8784" y="1852731"/>
            <a:ext cx="345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Outpatient (100% IBW)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536" y="3656906"/>
            <a:ext cx="2889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Example: 5’6’’ woman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IBW: 130 pounds (117-143)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Most people admitted are 60-70% of IBW: 78-91 pounds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096768" y="4001294"/>
            <a:ext cx="1792224" cy="57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38272" y="3439612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Goal: gain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2-4 pounds/week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8864" y="3762778"/>
            <a:ext cx="2487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Most people are discharged 80-85% of IBW: 104-111 pounds</a:t>
            </a:r>
          </a:p>
          <a:p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20345527">
            <a:off x="7812248" y="3740539"/>
            <a:ext cx="1792224" cy="57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17536" y="2643545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Goal: gain 1-2 pounds/week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47714" y="648866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Ideal body weight: IBW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48708" y="3507750"/>
            <a:ext cx="24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100%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of IBW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461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38200" y="0"/>
            <a:ext cx="1108763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latin typeface="Arial" charset="0"/>
                <a:ea typeface="Arial" charset="0"/>
                <a:cs typeface="Arial" charset="0"/>
              </a:rPr>
              <a:t>N</a:t>
            </a:r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utritional rehabilitation for individuals with AN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7536" y="1825625"/>
            <a:ext cx="8241792" cy="4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558784" y="1825625"/>
            <a:ext cx="3367052" cy="4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7536" y="1868098"/>
            <a:ext cx="8461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Hospital admission (60-70% of IBW)                Hospital discharge (80-85% IBW)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558784" y="1852731"/>
            <a:ext cx="3453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Outpatient (100% IBW)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7536" y="3656906"/>
            <a:ext cx="288950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Example: 5’6’’ woman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IBW: 130 pounds (117-143)</a:t>
            </a: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Most people admitted are 60-70% of IBW: 78-91 pounds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3096768" y="4001294"/>
            <a:ext cx="1792224" cy="57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938272" y="3439612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Goal: gain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2-4 pounds/week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88864" y="3762778"/>
            <a:ext cx="24871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Most people are discharged 80-85% of IBW: 104-111 pounds</a:t>
            </a:r>
          </a:p>
          <a:p>
            <a:endParaRPr lang="en-US" dirty="0"/>
          </a:p>
        </p:txBody>
      </p:sp>
      <p:sp>
        <p:nvSpPr>
          <p:cNvPr id="15" name="Right Arrow 14"/>
          <p:cNvSpPr/>
          <p:nvPr/>
        </p:nvSpPr>
        <p:spPr>
          <a:xfrm rot="20345527">
            <a:off x="7812248" y="3740539"/>
            <a:ext cx="1792224" cy="573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717536" y="2643545"/>
            <a:ext cx="18897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Goal: gain 1-2 pounds/week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647714" y="6488668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latin typeface="Arial" charset="0"/>
                <a:ea typeface="Arial" charset="0"/>
                <a:cs typeface="Arial" charset="0"/>
              </a:rPr>
              <a:t>Ideal body weight: IBW</a:t>
            </a:r>
            <a:endParaRPr lang="en-US" i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48708" y="3507750"/>
            <a:ext cx="24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100%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of IBW</a:t>
            </a:r>
            <a:endParaRPr lang="en-US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</p:txBody>
      </p:sp>
      <p:sp>
        <p:nvSpPr>
          <p:cNvPr id="19" name="Right Arrow 18"/>
          <p:cNvSpPr/>
          <p:nvPr/>
        </p:nvSpPr>
        <p:spPr>
          <a:xfrm rot="2242596">
            <a:off x="7687269" y="4919149"/>
            <a:ext cx="1873895" cy="58905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9474065" y="5458619"/>
            <a:ext cx="30364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>
                <a:latin typeface="Arial" charset="0"/>
                <a:ea typeface="Arial" charset="0"/>
                <a:cs typeface="Arial" charset="0"/>
              </a:rPr>
              <a:t>35% of patients weight relapse post-discharge</a:t>
            </a:r>
            <a:endParaRPr lang="en-US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0175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87680"/>
            <a:ext cx="10515600" cy="5689283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Identifying genes whose expression changes can help distinguish individuals at the highest risk for losing weight post-discharge (weight relapse)</a:t>
            </a:r>
          </a:p>
          <a:p>
            <a:endParaRPr lang="en-US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Very challenging statistically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96" y="2962686"/>
            <a:ext cx="9015984" cy="363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09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447</Words>
  <Application>Microsoft Macintosh PowerPoint</Application>
  <PresentationFormat>Widescreen</PresentationFormat>
  <Paragraphs>55</Paragraphs>
  <Slides>18</Slides>
  <Notes>1</Notes>
  <HiddenSlides>11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Calibri Light</vt:lpstr>
      <vt:lpstr>Arial</vt:lpstr>
      <vt:lpstr>Office Theme</vt:lpstr>
      <vt:lpstr>Lauren Blake</vt:lpstr>
      <vt:lpstr>How does the food  we eat impact our  health?</vt:lpstr>
      <vt:lpstr>PowerPoint Presentation</vt:lpstr>
      <vt:lpstr>How does genetics influence disease susceptibility and severity?</vt:lpstr>
      <vt:lpstr>PowerPoint Presentation</vt:lpstr>
      <vt:lpstr>The genetic underpinnings of eating disorders</vt:lpstr>
      <vt:lpstr>PowerPoint Presentation</vt:lpstr>
      <vt:lpstr>PowerPoint Presentation</vt:lpstr>
      <vt:lpstr>PowerPoint Presentation</vt:lpstr>
      <vt:lpstr>Good news: get help from lots of great labmates/collaborators!</vt:lpstr>
      <vt:lpstr>What do eating disorders and NASA have in common?</vt:lpstr>
      <vt:lpstr>Consequences of space flight (microgravity) on humans</vt:lpstr>
      <vt:lpstr>Consequences of space flight (microgravity) on humans overlap some of the medical consequences of anorexia nervosa</vt:lpstr>
      <vt:lpstr>Unique problem common to both groups</vt:lpstr>
      <vt:lpstr>PowerPoint Presentation</vt:lpstr>
      <vt:lpstr>You also have access to NASA data!</vt:lpstr>
      <vt:lpstr>Activity using NASA data: What is the effect of space flight on human hearts?</vt:lpstr>
      <vt:lpstr>Astronauts that have been in flight for 9 or 15 days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Lauren Blake</dc:title>
  <dc:creator>Lauren Blake</dc:creator>
  <cp:lastModifiedBy>Lauren Blake</cp:lastModifiedBy>
  <cp:revision>20</cp:revision>
  <dcterms:created xsi:type="dcterms:W3CDTF">2019-02-16T00:30:12Z</dcterms:created>
  <dcterms:modified xsi:type="dcterms:W3CDTF">2019-02-16T19:33:03Z</dcterms:modified>
</cp:coreProperties>
</file>